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A32535D-1281-4274-BBD2-86EB03726605}" type="datetimeFigureOut">
              <a:rPr lang="ar-IQ" smtClean="0"/>
              <a:t>11/10/1440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DFF6C5-78DD-4C78-A783-D44433D4E56E}" type="slidenum">
              <a:rPr lang="ar-IQ" smtClean="0"/>
              <a:t>‹#›</a:t>
            </a:fld>
            <a:endParaRPr lang="ar-IQ"/>
          </a:p>
        </p:txBody>
      </p:sp>
    </p:spTree>
    <p:extLst>
      <p:ext uri="{BB962C8B-B14F-4D97-AF65-F5344CB8AC3E}">
        <p14:creationId xmlns:p14="http://schemas.microsoft.com/office/powerpoint/2010/main" val="2389404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A32535D-1281-4274-BBD2-86EB03726605}" type="datetimeFigureOut">
              <a:rPr lang="ar-IQ" smtClean="0"/>
              <a:t>11/10/1440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DFF6C5-78DD-4C78-A783-D44433D4E56E}" type="slidenum">
              <a:rPr lang="ar-IQ" smtClean="0"/>
              <a:t>‹#›</a:t>
            </a:fld>
            <a:endParaRPr lang="ar-IQ"/>
          </a:p>
        </p:txBody>
      </p:sp>
    </p:spTree>
    <p:extLst>
      <p:ext uri="{BB962C8B-B14F-4D97-AF65-F5344CB8AC3E}">
        <p14:creationId xmlns:p14="http://schemas.microsoft.com/office/powerpoint/2010/main" val="876343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A32535D-1281-4274-BBD2-86EB03726605}" type="datetimeFigureOut">
              <a:rPr lang="ar-IQ" smtClean="0"/>
              <a:t>11/10/1440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DFF6C5-78DD-4C78-A783-D44433D4E56E}" type="slidenum">
              <a:rPr lang="ar-IQ" smtClean="0"/>
              <a:t>‹#›</a:t>
            </a:fld>
            <a:endParaRPr lang="ar-IQ"/>
          </a:p>
        </p:txBody>
      </p:sp>
    </p:spTree>
    <p:extLst>
      <p:ext uri="{BB962C8B-B14F-4D97-AF65-F5344CB8AC3E}">
        <p14:creationId xmlns:p14="http://schemas.microsoft.com/office/powerpoint/2010/main" val="939572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A32535D-1281-4274-BBD2-86EB03726605}" type="datetimeFigureOut">
              <a:rPr lang="ar-IQ" smtClean="0"/>
              <a:t>11/10/1440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DFF6C5-78DD-4C78-A783-D44433D4E56E}" type="slidenum">
              <a:rPr lang="ar-IQ" smtClean="0"/>
              <a:t>‹#›</a:t>
            </a:fld>
            <a:endParaRPr lang="ar-IQ"/>
          </a:p>
        </p:txBody>
      </p:sp>
    </p:spTree>
    <p:extLst>
      <p:ext uri="{BB962C8B-B14F-4D97-AF65-F5344CB8AC3E}">
        <p14:creationId xmlns:p14="http://schemas.microsoft.com/office/powerpoint/2010/main" val="884986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A32535D-1281-4274-BBD2-86EB03726605}" type="datetimeFigureOut">
              <a:rPr lang="ar-IQ" smtClean="0"/>
              <a:t>11/10/1440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DFF6C5-78DD-4C78-A783-D44433D4E56E}" type="slidenum">
              <a:rPr lang="ar-IQ" smtClean="0"/>
              <a:t>‹#›</a:t>
            </a:fld>
            <a:endParaRPr lang="ar-IQ"/>
          </a:p>
        </p:txBody>
      </p:sp>
    </p:spTree>
    <p:extLst>
      <p:ext uri="{BB962C8B-B14F-4D97-AF65-F5344CB8AC3E}">
        <p14:creationId xmlns:p14="http://schemas.microsoft.com/office/powerpoint/2010/main" val="3020675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A32535D-1281-4274-BBD2-86EB03726605}" type="datetimeFigureOut">
              <a:rPr lang="ar-IQ" smtClean="0"/>
              <a:t>11/10/1440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DFF6C5-78DD-4C78-A783-D44433D4E56E}" type="slidenum">
              <a:rPr lang="ar-IQ" smtClean="0"/>
              <a:t>‹#›</a:t>
            </a:fld>
            <a:endParaRPr lang="ar-IQ"/>
          </a:p>
        </p:txBody>
      </p:sp>
    </p:spTree>
    <p:extLst>
      <p:ext uri="{BB962C8B-B14F-4D97-AF65-F5344CB8AC3E}">
        <p14:creationId xmlns:p14="http://schemas.microsoft.com/office/powerpoint/2010/main" val="2637555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A32535D-1281-4274-BBD2-86EB03726605}" type="datetimeFigureOut">
              <a:rPr lang="ar-IQ" smtClean="0"/>
              <a:t>11/10/1440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ADFF6C5-78DD-4C78-A783-D44433D4E56E}" type="slidenum">
              <a:rPr lang="ar-IQ" smtClean="0"/>
              <a:t>‹#›</a:t>
            </a:fld>
            <a:endParaRPr lang="ar-IQ"/>
          </a:p>
        </p:txBody>
      </p:sp>
    </p:spTree>
    <p:extLst>
      <p:ext uri="{BB962C8B-B14F-4D97-AF65-F5344CB8AC3E}">
        <p14:creationId xmlns:p14="http://schemas.microsoft.com/office/powerpoint/2010/main" val="1502412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A32535D-1281-4274-BBD2-86EB03726605}" type="datetimeFigureOut">
              <a:rPr lang="ar-IQ" smtClean="0"/>
              <a:t>11/10/1440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ADFF6C5-78DD-4C78-A783-D44433D4E56E}" type="slidenum">
              <a:rPr lang="ar-IQ" smtClean="0"/>
              <a:t>‹#›</a:t>
            </a:fld>
            <a:endParaRPr lang="ar-IQ"/>
          </a:p>
        </p:txBody>
      </p:sp>
    </p:spTree>
    <p:extLst>
      <p:ext uri="{BB962C8B-B14F-4D97-AF65-F5344CB8AC3E}">
        <p14:creationId xmlns:p14="http://schemas.microsoft.com/office/powerpoint/2010/main" val="1224596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A32535D-1281-4274-BBD2-86EB03726605}" type="datetimeFigureOut">
              <a:rPr lang="ar-IQ" smtClean="0"/>
              <a:t>11/10/1440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ADFF6C5-78DD-4C78-A783-D44433D4E56E}" type="slidenum">
              <a:rPr lang="ar-IQ" smtClean="0"/>
              <a:t>‹#›</a:t>
            </a:fld>
            <a:endParaRPr lang="ar-IQ"/>
          </a:p>
        </p:txBody>
      </p:sp>
    </p:spTree>
    <p:extLst>
      <p:ext uri="{BB962C8B-B14F-4D97-AF65-F5344CB8AC3E}">
        <p14:creationId xmlns:p14="http://schemas.microsoft.com/office/powerpoint/2010/main" val="1039717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A32535D-1281-4274-BBD2-86EB03726605}" type="datetimeFigureOut">
              <a:rPr lang="ar-IQ" smtClean="0"/>
              <a:t>11/10/1440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DFF6C5-78DD-4C78-A783-D44433D4E56E}" type="slidenum">
              <a:rPr lang="ar-IQ" smtClean="0"/>
              <a:t>‹#›</a:t>
            </a:fld>
            <a:endParaRPr lang="ar-IQ"/>
          </a:p>
        </p:txBody>
      </p:sp>
    </p:spTree>
    <p:extLst>
      <p:ext uri="{BB962C8B-B14F-4D97-AF65-F5344CB8AC3E}">
        <p14:creationId xmlns:p14="http://schemas.microsoft.com/office/powerpoint/2010/main" val="3117415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A32535D-1281-4274-BBD2-86EB03726605}" type="datetimeFigureOut">
              <a:rPr lang="ar-IQ" smtClean="0"/>
              <a:t>11/10/1440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DFF6C5-78DD-4C78-A783-D44433D4E56E}" type="slidenum">
              <a:rPr lang="ar-IQ" smtClean="0"/>
              <a:t>‹#›</a:t>
            </a:fld>
            <a:endParaRPr lang="ar-IQ"/>
          </a:p>
        </p:txBody>
      </p:sp>
    </p:spTree>
    <p:extLst>
      <p:ext uri="{BB962C8B-B14F-4D97-AF65-F5344CB8AC3E}">
        <p14:creationId xmlns:p14="http://schemas.microsoft.com/office/powerpoint/2010/main" val="1573903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A32535D-1281-4274-BBD2-86EB03726605}" type="datetimeFigureOut">
              <a:rPr lang="ar-IQ" smtClean="0"/>
              <a:t>11/10/1440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ADFF6C5-78DD-4C78-A783-D44433D4E56E}" type="slidenum">
              <a:rPr lang="ar-IQ" smtClean="0"/>
              <a:t>‹#›</a:t>
            </a:fld>
            <a:endParaRPr lang="ar-IQ"/>
          </a:p>
        </p:txBody>
      </p:sp>
    </p:spTree>
    <p:extLst>
      <p:ext uri="{BB962C8B-B14F-4D97-AF65-F5344CB8AC3E}">
        <p14:creationId xmlns:p14="http://schemas.microsoft.com/office/powerpoint/2010/main" val="75118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741368"/>
          </a:xfrm>
        </p:spPr>
        <p:txBody>
          <a:bodyPr>
            <a:normAutofit/>
          </a:bodyPr>
          <a:lstStyle/>
          <a:p>
            <a:pPr algn="r"/>
            <a:r>
              <a:rPr lang="ar-IQ" sz="3200" b="1" dirty="0" smtClean="0">
                <a:solidFill>
                  <a:srgbClr val="FF0000"/>
                </a:solidFill>
              </a:rPr>
              <a:t>فلسفة وتاريخ التربية البدنية والرياضية في حضارة وادي الرافدين</a:t>
            </a:r>
            <a:r>
              <a:rPr lang="ar-IQ" sz="3200" dirty="0" smtClean="0">
                <a:solidFill>
                  <a:srgbClr val="FF0000"/>
                </a:solidFill>
              </a:rPr>
              <a:t> </a:t>
            </a:r>
            <a:r>
              <a:rPr lang="ar-IQ" sz="2400" dirty="0" smtClean="0"/>
              <a:t/>
            </a:r>
            <a:br>
              <a:rPr lang="ar-IQ" sz="2400" dirty="0" smtClean="0"/>
            </a:br>
            <a:r>
              <a:rPr lang="ar-IQ" sz="2400" dirty="0" smtClean="0"/>
              <a:t>كان لوجود دجلة والفرات </a:t>
            </a:r>
            <a:r>
              <a:rPr lang="ar-IQ" sz="2400" dirty="0" err="1" smtClean="0"/>
              <a:t>تاثير</a:t>
            </a:r>
            <a:r>
              <a:rPr lang="ar-IQ" sz="2400" dirty="0" smtClean="0"/>
              <a:t>ـــــــــــ على خصوبة ارض وادي الرافدين  ــــــــــ وازدهار الزراعة وتقدم التجارة البحرية ــــــــ و اصبحت ممر للحضارات الاخرى ــــــــ </a:t>
            </a:r>
            <a:r>
              <a:rPr lang="ar-IQ" sz="2400" dirty="0" err="1" smtClean="0"/>
              <a:t>وزدهر</a:t>
            </a:r>
            <a:r>
              <a:rPr lang="ar-IQ" sz="2400" dirty="0" smtClean="0"/>
              <a:t> الاقتصاد نتيجة للاستقرار السياسي والاجتماعي .(</a:t>
            </a:r>
            <a:r>
              <a:rPr lang="ar-IQ" sz="3200" dirty="0" smtClean="0">
                <a:solidFill>
                  <a:srgbClr val="FF0000"/>
                </a:solidFill>
              </a:rPr>
              <a:t>وتطورت الصناعة) </a:t>
            </a:r>
            <a:r>
              <a:rPr lang="ar-IQ" sz="2400" dirty="0" smtClean="0"/>
              <a:t>(اختراع </a:t>
            </a:r>
            <a:r>
              <a:rPr lang="ar-IQ" sz="2400" dirty="0" err="1" smtClean="0"/>
              <a:t>الالات</a:t>
            </a:r>
            <a:r>
              <a:rPr lang="ar-IQ" sz="2400" dirty="0" smtClean="0"/>
              <a:t> وتطورت </a:t>
            </a:r>
            <a:r>
              <a:rPr lang="ar-IQ" sz="2800" dirty="0" smtClean="0"/>
              <a:t>الزراعة </a:t>
            </a:r>
            <a:r>
              <a:rPr lang="ar-IQ" sz="2800" dirty="0" err="1" smtClean="0">
                <a:solidFill>
                  <a:srgbClr val="FF0000"/>
                </a:solidFill>
              </a:rPr>
              <a:t>ووضعو</a:t>
            </a:r>
            <a:r>
              <a:rPr lang="ar-IQ" sz="2800" dirty="0" smtClean="0">
                <a:solidFill>
                  <a:srgbClr val="FF0000"/>
                </a:solidFill>
              </a:rPr>
              <a:t> اسس</a:t>
            </a:r>
            <a:r>
              <a:rPr lang="ar-IQ" sz="2400" dirty="0" smtClean="0">
                <a:solidFill>
                  <a:srgbClr val="FF0000"/>
                </a:solidFill>
              </a:rPr>
              <a:t> </a:t>
            </a:r>
            <a:r>
              <a:rPr lang="ar-IQ" sz="3200" dirty="0" smtClean="0">
                <a:solidFill>
                  <a:srgbClr val="FF0000"/>
                </a:solidFill>
              </a:rPr>
              <a:t>الرياضيات وعلم الفلك</a:t>
            </a:r>
            <a:r>
              <a:rPr lang="ar-IQ" sz="3200" dirty="0" smtClean="0"/>
              <a:t> و(</a:t>
            </a:r>
            <a:r>
              <a:rPr lang="ar-IQ" sz="3200" dirty="0" smtClean="0">
                <a:solidFill>
                  <a:srgbClr val="FF0000"/>
                </a:solidFill>
              </a:rPr>
              <a:t>قسموا الاسبوع )</a:t>
            </a:r>
            <a:r>
              <a:rPr lang="ar-IQ" sz="2400" dirty="0" smtClean="0"/>
              <a:t>الى سبعة ايام وكذلك صنعوا الات الخياطة والحياكة والات البناء والفخار .</a:t>
            </a:r>
            <a:br>
              <a:rPr lang="ar-IQ" sz="2400" dirty="0" smtClean="0"/>
            </a:br>
            <a:r>
              <a:rPr lang="ar-IQ" sz="2400" dirty="0" smtClean="0">
                <a:solidFill>
                  <a:srgbClr val="FF0000"/>
                </a:solidFill>
              </a:rPr>
              <a:t>واستخدموا الخيل </a:t>
            </a:r>
            <a:r>
              <a:rPr lang="ar-IQ" sz="2400" dirty="0" smtClean="0"/>
              <a:t>وعرفوا الفروسية كما اهدوا البشرية </a:t>
            </a:r>
            <a:r>
              <a:rPr lang="ar-IQ" sz="3200" dirty="0" smtClean="0">
                <a:solidFill>
                  <a:srgbClr val="FF0000"/>
                </a:solidFill>
              </a:rPr>
              <a:t>اول قانون للمشرع الاول </a:t>
            </a:r>
            <a:r>
              <a:rPr lang="ar-IQ" sz="2400" dirty="0" smtClean="0"/>
              <a:t>(حمورابي)الذي نظم الحياة الاجتماعية والسياسية والاقتصادية وكانت (282)مادة التي اعلنت العدل والمساواة على مسلته المعروفة (مسلة حمورابي).</a:t>
            </a:r>
            <a:br>
              <a:rPr lang="ar-IQ" sz="2400" dirty="0" smtClean="0"/>
            </a:br>
            <a:r>
              <a:rPr lang="ar-IQ" sz="2400" dirty="0" err="1" smtClean="0"/>
              <a:t>بالاضافة</a:t>
            </a:r>
            <a:r>
              <a:rPr lang="ar-IQ" sz="2400" dirty="0" smtClean="0"/>
              <a:t> لذلك </a:t>
            </a:r>
            <a:r>
              <a:rPr lang="ar-IQ" sz="3200" dirty="0" smtClean="0">
                <a:solidFill>
                  <a:srgbClr val="FF0000"/>
                </a:solidFill>
              </a:rPr>
              <a:t>اهتموا بالعلم والمعرفة والادب </a:t>
            </a:r>
            <a:r>
              <a:rPr lang="ar-IQ" sz="2400" dirty="0" smtClean="0"/>
              <a:t>فكتبوا الملاحم والاساطير مثل ملحمة </a:t>
            </a:r>
            <a:r>
              <a:rPr lang="ar-IQ" sz="2400" dirty="0" err="1" smtClean="0"/>
              <a:t>كلكامش</a:t>
            </a:r>
            <a:r>
              <a:rPr lang="ar-IQ" sz="2400" dirty="0" smtClean="0"/>
              <a:t> التي نالت اعجاب العلماء والمفكرين .كذلك </a:t>
            </a:r>
            <a:r>
              <a:rPr lang="ar-IQ" sz="3200" dirty="0" smtClean="0">
                <a:solidFill>
                  <a:srgbClr val="FF0000"/>
                </a:solidFill>
              </a:rPr>
              <a:t>صنعوا العربات والسفن الشراعية ومحاريث الزراعة</a:t>
            </a:r>
            <a:r>
              <a:rPr lang="ar-IQ" sz="2400" dirty="0" smtClean="0"/>
              <a:t> فتطورت الزراعة .</a:t>
            </a:r>
            <a:br>
              <a:rPr lang="ar-IQ" sz="2400" dirty="0" smtClean="0"/>
            </a:br>
            <a:r>
              <a:rPr lang="ar-IQ" sz="2400" dirty="0" smtClean="0"/>
              <a:t>والاهم انهم </a:t>
            </a:r>
            <a:r>
              <a:rPr lang="ar-IQ" sz="3200" dirty="0" smtClean="0">
                <a:solidFill>
                  <a:srgbClr val="FF0000"/>
                </a:solidFill>
              </a:rPr>
              <a:t>اكتشفوا الكتابة </a:t>
            </a:r>
            <a:r>
              <a:rPr lang="ar-IQ" sz="2400" dirty="0" smtClean="0"/>
              <a:t>فابرعوا بالعلوم الصرفة كالرياضيات والكيمياء والطب وكذلك عرفوا العمران والجنائن المعلقة خير دليل على ذلك .كما عرفوا النحت والرسم والتصوير وهذا يثبته الاثار المكتشفة التي زينت متاحف العالم </a:t>
            </a:r>
            <a:endParaRPr lang="ar-IQ" sz="2400" dirty="0"/>
          </a:p>
        </p:txBody>
      </p:sp>
    </p:spTree>
    <p:extLst>
      <p:ext uri="{BB962C8B-B14F-4D97-AF65-F5344CB8AC3E}">
        <p14:creationId xmlns:p14="http://schemas.microsoft.com/office/powerpoint/2010/main" val="2597534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624736"/>
          </a:xfrm>
        </p:spPr>
        <p:txBody>
          <a:bodyPr>
            <a:normAutofit/>
          </a:bodyPr>
          <a:lstStyle/>
          <a:p>
            <a:r>
              <a:rPr lang="ar-IQ" sz="3200" dirty="0" smtClean="0"/>
              <a:t>وكانت الفلسفة التربوية التي اعتمدها اهل العراق في تربية ابنائهم هي :الاسلوب العلمي الذي يحدد اختيار المهنة المستقبلية </a:t>
            </a:r>
            <a:r>
              <a:rPr lang="ar-IQ" sz="3200" dirty="0" err="1" smtClean="0"/>
              <a:t>للابناء</a:t>
            </a:r>
            <a:r>
              <a:rPr lang="ar-IQ" sz="3200" dirty="0" smtClean="0"/>
              <a:t> اعتمادا على الاباء حيث وجدت مدارس نظامية للبحث والعلم والدراسة وكذلك وجدت مدارس خاصة يشرف عليها الكهنة اما مناهج التعليم شملت علوم الرياضة </a:t>
            </a:r>
            <a:r>
              <a:rPr lang="ar-IQ" sz="3200" dirty="0" err="1" smtClean="0"/>
              <a:t>والمسيقى</a:t>
            </a:r>
            <a:r>
              <a:rPr lang="ar-IQ" sz="3200" dirty="0" smtClean="0"/>
              <a:t> والفلك والطب والقانون وكان التعليم في معاهد خاصة وهذا ماكدته الالواح الطينية والمكتبات مثل مكتبة الملك اشور كما تم استخدام بعض القصور مكتبات خاصة مثل مكتبة الملك (اشور)</a:t>
            </a:r>
            <a:endParaRPr lang="ar-IQ" sz="3200" dirty="0"/>
          </a:p>
        </p:txBody>
      </p:sp>
    </p:spTree>
    <p:extLst>
      <p:ext uri="{BB962C8B-B14F-4D97-AF65-F5344CB8AC3E}">
        <p14:creationId xmlns:p14="http://schemas.microsoft.com/office/powerpoint/2010/main" val="2781489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624736"/>
          </a:xfrm>
        </p:spPr>
        <p:txBody>
          <a:bodyPr>
            <a:normAutofit fontScale="90000"/>
          </a:bodyPr>
          <a:lstStyle/>
          <a:p>
            <a:pPr algn="r"/>
            <a:r>
              <a:rPr lang="ar-IQ" dirty="0" smtClean="0">
                <a:solidFill>
                  <a:srgbClr val="FF0000"/>
                </a:solidFill>
              </a:rPr>
              <a:t>اغراض التربية البدنية في العراق القديم </a:t>
            </a:r>
            <a:r>
              <a:rPr lang="ar-IQ" dirty="0" smtClean="0"/>
              <a:t/>
            </a:r>
            <a:br>
              <a:rPr lang="ar-IQ" dirty="0" smtClean="0"/>
            </a:br>
            <a:r>
              <a:rPr lang="ar-IQ" dirty="0" smtClean="0"/>
              <a:t>1-البيئي وطبيعة الارض والتضاريس </a:t>
            </a:r>
            <a:br>
              <a:rPr lang="ar-IQ" dirty="0" smtClean="0"/>
            </a:br>
            <a:r>
              <a:rPr lang="ar-IQ" dirty="0" smtClean="0"/>
              <a:t>1-الديني </a:t>
            </a:r>
            <a:r>
              <a:rPr lang="ar-IQ" dirty="0" err="1" smtClean="0"/>
              <a:t>وتادية</a:t>
            </a:r>
            <a:r>
              <a:rPr lang="ar-IQ" dirty="0" smtClean="0"/>
              <a:t> الشعائر والطقوس          </a:t>
            </a:r>
            <a:br>
              <a:rPr lang="ar-IQ" dirty="0" smtClean="0"/>
            </a:br>
            <a:r>
              <a:rPr lang="ar-IQ" dirty="0" smtClean="0"/>
              <a:t>3-العسكري والاعداد للقتال </a:t>
            </a:r>
            <a:br>
              <a:rPr lang="ar-IQ" dirty="0" smtClean="0"/>
            </a:br>
            <a:r>
              <a:rPr lang="ar-IQ" dirty="0" smtClean="0"/>
              <a:t>4- الترويحي وقضاء وقت الفراغ</a:t>
            </a:r>
            <a:br>
              <a:rPr lang="ar-IQ" dirty="0" smtClean="0"/>
            </a:br>
            <a:r>
              <a:rPr lang="ar-IQ" dirty="0" smtClean="0"/>
              <a:t>الذي كان مقتصر على الطبقات الارستقراطية والكهنة مثل السباحة والخيل والرمي بالقوس والرقص الديني والترفيهي اثناء الانتصارات او اثناء تتويج الملوك والزواج وكذلك صيد الحيوانات والاسماك </a:t>
            </a:r>
            <a:endParaRPr lang="ar-IQ" dirty="0"/>
          </a:p>
        </p:txBody>
      </p:sp>
    </p:spTree>
    <p:extLst>
      <p:ext uri="{BB962C8B-B14F-4D97-AF65-F5344CB8AC3E}">
        <p14:creationId xmlns:p14="http://schemas.microsoft.com/office/powerpoint/2010/main" val="3486304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856984" cy="6624736"/>
          </a:xfrm>
        </p:spPr>
        <p:txBody>
          <a:bodyPr>
            <a:normAutofit fontScale="90000"/>
          </a:bodyPr>
          <a:lstStyle/>
          <a:p>
            <a:pPr algn="r"/>
            <a:r>
              <a:rPr lang="ar-IQ" dirty="0" smtClean="0"/>
              <a:t>الاثار المكتشفة </a:t>
            </a:r>
            <a:br>
              <a:rPr lang="ar-IQ" dirty="0" smtClean="0"/>
            </a:br>
            <a:r>
              <a:rPr lang="ar-IQ" dirty="0" smtClean="0"/>
              <a:t>1-1936 العالم </a:t>
            </a:r>
            <a:r>
              <a:rPr lang="ar-IQ" dirty="0" err="1" smtClean="0"/>
              <a:t>سبايزر</a:t>
            </a:r>
            <a:r>
              <a:rPr lang="ar-IQ" dirty="0" smtClean="0"/>
              <a:t> بالتنقيب في الخفاجي في ذي قار عثر من البرونز مصارعين يحمل كلا منهم جره فوق راسه وهذا النوع من المصارعة يمثل التوازن</a:t>
            </a:r>
            <a:br>
              <a:rPr lang="ar-IQ" dirty="0" smtClean="0"/>
            </a:br>
            <a:r>
              <a:rPr lang="ar-IQ" dirty="0" smtClean="0"/>
              <a:t>2- </a:t>
            </a:r>
            <a:r>
              <a:rPr lang="ar-IQ" dirty="0" smtClean="0">
                <a:solidFill>
                  <a:srgbClr val="FF0000"/>
                </a:solidFill>
              </a:rPr>
              <a:t>كما تم العثور على لوح اخر يعود الى 2600 ق م عثر عليه في تل حرمل وهو للمصارعة ويوضح فيه </a:t>
            </a:r>
            <a:r>
              <a:rPr lang="ar-IQ" dirty="0" err="1" smtClean="0">
                <a:solidFill>
                  <a:srgbClr val="FF0000"/>
                </a:solidFill>
              </a:rPr>
              <a:t>التهيئ</a:t>
            </a:r>
            <a:r>
              <a:rPr lang="ar-IQ" dirty="0" smtClean="0">
                <a:solidFill>
                  <a:srgbClr val="FF0000"/>
                </a:solidFill>
              </a:rPr>
              <a:t> وارتداء ملابس </a:t>
            </a:r>
            <a:r>
              <a:rPr lang="ar-IQ" dirty="0" err="1" smtClean="0">
                <a:solidFill>
                  <a:srgbClr val="FF0000"/>
                </a:solidFill>
              </a:rPr>
              <a:t>المصارعه</a:t>
            </a:r>
            <a:r>
              <a:rPr lang="ar-IQ" dirty="0" smtClean="0">
                <a:solidFill>
                  <a:srgbClr val="FF0000"/>
                </a:solidFill>
              </a:rPr>
              <a:t> على شكل حبل </a:t>
            </a:r>
            <a:r>
              <a:rPr lang="ar-IQ" dirty="0" err="1" smtClean="0">
                <a:solidFill>
                  <a:srgbClr val="FF0000"/>
                </a:solidFill>
              </a:rPr>
              <a:t>اوحزام</a:t>
            </a:r>
            <a:r>
              <a:rPr lang="ar-IQ" dirty="0" smtClean="0">
                <a:solidFill>
                  <a:srgbClr val="FF0000"/>
                </a:solidFill>
              </a:rPr>
              <a:t> وكان هناك حكمان وبيدهما عصا وهناك مصارعان </a:t>
            </a:r>
            <a:r>
              <a:rPr lang="ar-IQ" dirty="0" err="1" smtClean="0">
                <a:solidFill>
                  <a:srgbClr val="FF0000"/>
                </a:solidFill>
              </a:rPr>
              <a:t>عرات</a:t>
            </a:r>
            <a:r>
              <a:rPr lang="ar-IQ" dirty="0" smtClean="0">
                <a:solidFill>
                  <a:srgbClr val="FF0000"/>
                </a:solidFill>
              </a:rPr>
              <a:t> متهيئين للنزال </a:t>
            </a:r>
            <a:br>
              <a:rPr lang="ar-IQ" dirty="0" smtClean="0">
                <a:solidFill>
                  <a:srgbClr val="FF0000"/>
                </a:solidFill>
              </a:rPr>
            </a:br>
            <a:r>
              <a:rPr lang="ar-IQ" dirty="0" smtClean="0"/>
              <a:t>3- الملاكمة دخلت ضمن الاعداد العسكري وعثر كذلك على تمثال للملاكمة في تل حرمل </a:t>
            </a:r>
            <a:endParaRPr lang="ar-IQ" dirty="0"/>
          </a:p>
        </p:txBody>
      </p:sp>
    </p:spTree>
    <p:extLst>
      <p:ext uri="{BB962C8B-B14F-4D97-AF65-F5344CB8AC3E}">
        <p14:creationId xmlns:p14="http://schemas.microsoft.com/office/powerpoint/2010/main" val="2503038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624736"/>
          </a:xfrm>
        </p:spPr>
        <p:txBody>
          <a:bodyPr/>
          <a:lstStyle/>
          <a:p>
            <a:r>
              <a:rPr lang="ar-IQ" dirty="0" smtClean="0"/>
              <a:t>4- في متحف الوفر في باريس يوجد انا حجري يبين استخدام الطبول لتوقيت حركة الرجلين </a:t>
            </a:r>
            <a:br>
              <a:rPr lang="ar-IQ" dirty="0" smtClean="0"/>
            </a:br>
            <a:r>
              <a:rPr lang="ar-IQ" dirty="0" smtClean="0"/>
              <a:t>كما </a:t>
            </a:r>
            <a:r>
              <a:rPr lang="ar-IQ" dirty="0" err="1" smtClean="0"/>
              <a:t>مارسو</a:t>
            </a:r>
            <a:r>
              <a:rPr lang="ar-IQ" dirty="0" smtClean="0"/>
              <a:t> الرماية ـــــوالاعداد العسكري </a:t>
            </a:r>
            <a:r>
              <a:rPr lang="ar-IQ" dirty="0" err="1" smtClean="0"/>
              <a:t>وصنعو</a:t>
            </a:r>
            <a:r>
              <a:rPr lang="ar-IQ" dirty="0" smtClean="0"/>
              <a:t> العربات كما </a:t>
            </a:r>
            <a:r>
              <a:rPr lang="ar-IQ" dirty="0" err="1" smtClean="0"/>
              <a:t>عرفو</a:t>
            </a:r>
            <a:r>
              <a:rPr lang="ar-IQ" dirty="0" smtClean="0"/>
              <a:t> السباحة والالعاب المائية </a:t>
            </a:r>
            <a:r>
              <a:rPr lang="ar-IQ" dirty="0" err="1" smtClean="0"/>
              <a:t>وعرفو</a:t>
            </a:r>
            <a:r>
              <a:rPr lang="ar-IQ" dirty="0" smtClean="0"/>
              <a:t> كرة القدم </a:t>
            </a:r>
            <a:r>
              <a:rPr lang="ar-IQ" dirty="0" err="1" smtClean="0"/>
              <a:t>مالتمثال</a:t>
            </a:r>
            <a:r>
              <a:rPr lang="ar-IQ" dirty="0" smtClean="0"/>
              <a:t> في مدينة لكش السومرية لاعبان ملابس خاصة وكنهم يلعبون كرة قدم الامريكية </a:t>
            </a:r>
            <a:endParaRPr lang="ar-IQ" dirty="0"/>
          </a:p>
        </p:txBody>
      </p:sp>
    </p:spTree>
    <p:extLst>
      <p:ext uri="{BB962C8B-B14F-4D97-AF65-F5344CB8AC3E}">
        <p14:creationId xmlns:p14="http://schemas.microsoft.com/office/powerpoint/2010/main" val="2971161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856984" cy="6624736"/>
          </a:xfrm>
        </p:spPr>
        <p:txBody>
          <a:bodyPr/>
          <a:lstStyle/>
          <a:p>
            <a:pPr algn="r"/>
            <a:r>
              <a:rPr lang="ar-IQ" dirty="0" smtClean="0"/>
              <a:t>المهرجانات </a:t>
            </a:r>
            <a:br>
              <a:rPr lang="ar-IQ" dirty="0" smtClean="0"/>
            </a:br>
            <a:r>
              <a:rPr lang="ar-IQ" dirty="0" smtClean="0"/>
              <a:t>1- قدوم فصل الربيع مطلع كل سنة </a:t>
            </a:r>
            <a:br>
              <a:rPr lang="ar-IQ" dirty="0" smtClean="0"/>
            </a:br>
            <a:r>
              <a:rPr lang="ar-IQ" dirty="0" smtClean="0"/>
              <a:t>2- سفر وقدوم </a:t>
            </a:r>
            <a:r>
              <a:rPr lang="ar-IQ" dirty="0" err="1" smtClean="0"/>
              <a:t>الالهه</a:t>
            </a:r>
            <a:r>
              <a:rPr lang="ar-IQ" dirty="0" smtClean="0"/>
              <a:t> </a:t>
            </a:r>
            <a:br>
              <a:rPr lang="ar-IQ" dirty="0" smtClean="0"/>
            </a:br>
            <a:r>
              <a:rPr lang="ar-IQ" dirty="0" smtClean="0"/>
              <a:t>3- تتويج الملك </a:t>
            </a:r>
            <a:br>
              <a:rPr lang="ar-IQ" dirty="0" smtClean="0"/>
            </a:br>
            <a:r>
              <a:rPr lang="ar-IQ" dirty="0" smtClean="0"/>
              <a:t>4- عودة الجيوش والقادة من المعارك 5-</a:t>
            </a:r>
            <a:br>
              <a:rPr lang="ar-IQ" dirty="0" smtClean="0"/>
            </a:br>
            <a:r>
              <a:rPr lang="ar-IQ" dirty="0" smtClean="0"/>
              <a:t>شهر جلجامش </a:t>
            </a:r>
            <a:endParaRPr lang="ar-IQ" dirty="0"/>
          </a:p>
        </p:txBody>
      </p:sp>
    </p:spTree>
    <p:extLst>
      <p:ext uri="{BB962C8B-B14F-4D97-AF65-F5344CB8AC3E}">
        <p14:creationId xmlns:p14="http://schemas.microsoft.com/office/powerpoint/2010/main" val="3882342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3487</TotalTime>
  <Words>107</Words>
  <Application>Microsoft Office PowerPoint</Application>
  <PresentationFormat>عرض على الشاشة (3:4)‏</PresentationFormat>
  <Paragraphs>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فلسفة وتاريخ التربية البدنية والرياضية في حضارة وادي الرافدين  كان لوجود دجلة والفرات تاثيرـــــــــــ على خصوبة ارض وادي الرافدين  ــــــــــ وازدهار الزراعة وتقدم التجارة البحرية ــــــــ و اصبحت ممر للحضارات الاخرى ــــــــ وزدهر الاقتصاد نتيجة للاستقرار السياسي والاجتماعي .(وتطورت الصناعة) (اختراع الالات وتطورت الزراعة ووضعو اسس الرياضيات وعلم الفلك و(قسموا الاسبوع )الى سبعة ايام وكذلك صنعوا الات الخياطة والحياكة والات البناء والفخار . واستخدموا الخيل وعرفوا الفروسية كما اهدوا البشرية اول قانون للمشرع الاول (حمورابي)الذي نظم الحياة الاجتماعية والسياسية والاقتصادية وكانت (282)مادة التي اعلنت العدل والمساواة على مسلته المعروفة (مسلة حمورابي). بالاضافة لذلك اهتموا بالعلم والمعرفة والادب فكتبوا الملاحم والاساطير مثل ملحمة كلكامش التي نالت اعجاب العلماء والمفكرين .كذلك صنعوا العربات والسفن الشراعية ومحاريث الزراعة فتطورت الزراعة . والاهم انهم اكتشفوا الكتابة فابرعوا بالعلوم الصرفة كالرياضيات والكيمياء والطب وكذلك عرفوا العمران والجنائن المعلقة خير دليل على ذلك .كما عرفوا النحت والرسم والتصوير وهذا يثبته الاثار المكتشفة التي زينت متاحف العالم </vt:lpstr>
      <vt:lpstr>وكانت الفلسفة التربوية التي اعتمدها اهل العراق في تربية ابنائهم هي :الاسلوب العلمي الذي يحدد اختيار المهنة المستقبلية للابناء اعتمادا على الاباء حيث وجدت مدارس نظامية للبحث والعلم والدراسة وكذلك وجدت مدارس خاصة يشرف عليها الكهنة اما مناهج التعليم شملت علوم الرياضة والمسيقى والفلك والطب والقانون وكان التعليم في معاهد خاصة وهذا ماكدته الالواح الطينية والمكتبات مثل مكتبة الملك اشور كما تم استخدام بعض القصور مكتبات خاصة مثل مكتبة الملك (اشور)</vt:lpstr>
      <vt:lpstr>اغراض التربية البدنية في العراق القديم  1-البيئي وطبيعة الارض والتضاريس  1-الديني وتادية الشعائر والطقوس           3-العسكري والاعداد للقتال  4- الترويحي وقضاء وقت الفراغ الذي كان مقتصر على الطبقات الارستقراطية والكهنة مثل السباحة والخيل والرمي بالقوس والرقص الديني والترفيهي اثناء الانتصارات او اثناء تتويج الملوك والزواج وكذلك صيد الحيوانات والاسماك </vt:lpstr>
      <vt:lpstr>الاثار المكتشفة  1-1936 العالم سبايزر بالتنقيب في الخفاجي في ذي قار عثر من البرونز مصارعين يحمل كلا منهم جره فوق راسه وهذا النوع من المصارعة يمثل التوازن 2- كما تم العثور على لوح اخر يعود الى 2600 ق م عثر عليه في تل حرمل وهو للمصارعة ويوضح فيه التهيئ وارتداء ملابس المصارعه على شكل حبل اوحزام وكان هناك حكمان وبيدهما عصا وهناك مصارعان عرات متهيئين للنزال  3- الملاكمة دخلت ضمن الاعداد العسكري وعثر كذلك على تمثال للملاكمة في تل حرمل </vt:lpstr>
      <vt:lpstr>4- في متحف الوفر في باريس يوجد انا حجري يبين استخدام الطبول لتوقيت حركة الرجلين  كما مارسو الرماية ـــــوالاعداد العسكري وصنعو العربات كما عرفو السباحة والالعاب المائية وعرفو كرة القدم مالتمثال في مدينة لكش السومرية لاعبان ملابس خاصة وكنهم يلعبون كرة قدم الامريكية </vt:lpstr>
      <vt:lpstr>المهرجانات  1- قدوم فصل الربيع مطلع كل سنة  2- سفر وقدوم الالهه  3- تتويج الملك  4- عودة الجيوش والقادة من المعارك 5- شهر جلجامش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13</cp:revision>
  <dcterms:created xsi:type="dcterms:W3CDTF">2018-11-07T11:54:03Z</dcterms:created>
  <dcterms:modified xsi:type="dcterms:W3CDTF">2019-06-14T19:43:54Z</dcterms:modified>
</cp:coreProperties>
</file>